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3" r:id="rId12"/>
    <p:sldId id="274" r:id="rId13"/>
    <p:sldId id="268" r:id="rId14"/>
    <p:sldId id="270" r:id="rId15"/>
    <p:sldId id="271" r:id="rId16"/>
    <p:sldId id="272" r:id="rId17"/>
    <p:sldId id="269" r:id="rId18"/>
    <p:sldId id="275" r:id="rId19"/>
    <p:sldId id="277" r:id="rId20"/>
    <p:sldId id="278" r:id="rId21"/>
    <p:sldId id="279" r:id="rId22"/>
    <p:sldId id="280" r:id="rId23"/>
    <p:sldId id="276" r:id="rId24"/>
    <p:sldId id="284" r:id="rId25"/>
    <p:sldId id="282" r:id="rId26"/>
    <p:sldId id="281" r:id="rId27"/>
    <p:sldId id="283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FF3"/>
    <a:srgbClr val="BCE292"/>
    <a:srgbClr val="88F8B3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514C4-EF9C-4DA0-8856-F63DB20F4CD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6D1E-64B7-4024-A12F-C423B25C3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6D1E-64B7-4024-A12F-C423B25C38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9.xml"/><Relationship Id="rId18" Type="http://schemas.openxmlformats.org/officeDocument/2006/relationships/slide" Target="slide25.xml"/><Relationship Id="rId3" Type="http://schemas.openxmlformats.org/officeDocument/2006/relationships/slide" Target="slide8.xml"/><Relationship Id="rId21" Type="http://schemas.openxmlformats.org/officeDocument/2006/relationships/slide" Target="slide21.xml"/><Relationship Id="rId7" Type="http://schemas.openxmlformats.org/officeDocument/2006/relationships/slide" Target="slide4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12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10.xml"/><Relationship Id="rId23" Type="http://schemas.openxmlformats.org/officeDocument/2006/relationships/slide" Target="slide22.xml"/><Relationship Id="rId10" Type="http://schemas.openxmlformats.org/officeDocument/2006/relationships/slide" Target="slide7.xml"/><Relationship Id="rId19" Type="http://schemas.openxmlformats.org/officeDocument/2006/relationships/slide" Target="slide11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24.xml"/><Relationship Id="rId22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23528" y="764704"/>
            <a:ext cx="8280920" cy="446449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6943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</a:gradFill>
                <a:latin typeface="Arial Black"/>
              </a:rPr>
              <a:t>МАТЕМАТИК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</a:gradFill>
                <a:latin typeface="Arial Black"/>
              </a:rPr>
              <a:t>АУКЦИОН</a:t>
            </a:r>
          </a:p>
        </p:txBody>
      </p:sp>
      <p:sp>
        <p:nvSpPr>
          <p:cNvPr id="5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979712" y="5373216"/>
            <a:ext cx="6120680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“Безнең уен”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pic>
        <p:nvPicPr>
          <p:cNvPr id="6" name="Picture 22" descr="I:\53a0c14c0b9f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564904"/>
            <a:ext cx="3813349" cy="281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" presetClass="emph" presetSubtype="1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88091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r>
              <a:rPr lang="ru-RU" sz="2800" dirty="0" smtClean="0"/>
              <a:t>                      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фигурада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ничә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өчпочмак 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бар?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5229200"/>
            <a:ext cx="6192788" cy="744562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4797152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башваткычлар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208823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44886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lnSpcReduction="10000"/>
          </a:bodyPr>
          <a:lstStyle/>
          <a:p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Кәрзиндә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алма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Аларны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кәрзиндә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алма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калырлык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итеп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3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малайга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бүләргә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797151"/>
            <a:ext cx="6192788" cy="1296145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Берсенә кәрзине белән бирергә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259632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башваткычлар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80646" cy="3096939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algn="r"/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tt-RU" sz="8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,,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43608" y="5589240"/>
            <a:ext cx="6192788" cy="864096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Транспортир</a:t>
            </a: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63688" y="5157192"/>
            <a:ext cx="4896296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башваткычлар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20" name="Picture 13" descr="ребусы в картинках с ответами"/>
          <p:cNvPicPr>
            <a:picLocks noChangeAspect="1" noChangeArrowheads="1"/>
          </p:cNvPicPr>
          <p:nvPr/>
        </p:nvPicPr>
        <p:blipFill>
          <a:blip r:embed="rId4" cstate="print"/>
          <a:srcRect r="30303"/>
          <a:stretch>
            <a:fillRect/>
          </a:stretch>
        </p:blipFill>
        <p:spPr bwMode="auto">
          <a:xfrm>
            <a:off x="1547664" y="2132856"/>
            <a:ext cx="3288365" cy="257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I:\Физика атналыгы\матем атна\i (1).jpg"/>
          <p:cNvPicPr>
            <a:picLocks noChangeAspect="1" noChangeArrowheads="1"/>
          </p:cNvPicPr>
          <p:nvPr/>
        </p:nvPicPr>
        <p:blipFill>
          <a:blip r:embed="rId5" cstate="print"/>
          <a:srcRect r="13061"/>
          <a:stretch>
            <a:fillRect/>
          </a:stretch>
        </p:blipFill>
        <p:spPr bwMode="auto">
          <a:xfrm>
            <a:off x="4932040" y="2564904"/>
            <a:ext cx="1656184" cy="14287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915816" y="1700808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Нинди сүз?</a:t>
            </a:r>
            <a:endParaRPr lang="ru-RU" sz="2800" b="1" dirty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Берәү сөйли, икәү карый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икәү тыңлый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797151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Тел,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күз, колак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Биш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чоланга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ишек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797151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Перчатка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Ике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башлы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ике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куллы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алты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аяклы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кем?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797151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Атка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атлынган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кеше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700808"/>
            <a:ext cx="6616824" cy="3024336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pPr lvl="0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Икәүдер умырткасы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Ундыр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кабыргасы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Атлам-атлам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арасы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Атлап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өскә барасы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5445224"/>
            <a:ext cx="6192788" cy="816570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Баскыч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91680" y="4941168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80890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fontScale="77500" lnSpcReduction="20000"/>
          </a:bodyPr>
          <a:lstStyle/>
          <a:p>
            <a:pPr lvl="0" algn="l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Бер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өй эчендә нәкъ илле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егет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Тигез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үскәннәр, үлчәгән кебек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Һәрбер егет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салса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бүреген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Ашың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пешә җылына өең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5085184"/>
            <a:ext cx="6192788" cy="888578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Шырпылар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4581128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20 км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юл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үтсә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һәр ат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ничә км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юл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үтәр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99592" y="486916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км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Бүлмәдә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шәм яна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иде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 Бер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шәмне сүндерделәр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Бүлмәдә ничә шәм калды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86916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шәм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3 се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янып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бетте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11188" y="188913"/>
            <a:ext cx="7993062" cy="792162"/>
          </a:xfrm>
          <a:prstGeom prst="roundRect">
            <a:avLst>
              <a:gd name="adj" fmla="val 16667"/>
            </a:avLst>
          </a:prstGeom>
          <a:solidFill>
            <a:srgbClr val="CC99FF">
              <a:alpha val="28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8100000" algn="ctr" rotWithShape="0">
              <a:srgbClr val="CC99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00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71775" y="11969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179512" y="1196752"/>
            <a:ext cx="2447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flatTx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дөньясында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WordArt 9"/>
          <p:cNvSpPr>
            <a:spLocks noChangeArrowheads="1" noChangeShapeType="1" noTextEdit="1"/>
          </p:cNvSpPr>
          <p:nvPr/>
        </p:nvSpPr>
        <p:spPr bwMode="auto">
          <a:xfrm>
            <a:off x="2916238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02" name="WordArt 10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16238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920806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24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Математик </a:t>
            </a:r>
            <a:r>
              <a:rPr lang="ru-RU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аукцон</a:t>
            </a:r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4104" name="AutoShape 13"/>
          <p:cNvSpPr>
            <a:spLocks noChangeArrowheads="1"/>
          </p:cNvSpPr>
          <p:nvPr/>
        </p:nvSpPr>
        <p:spPr bwMode="auto">
          <a:xfrm>
            <a:off x="179388" y="2276475"/>
            <a:ext cx="2447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башваткычлар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AutoShape 14"/>
          <p:cNvSpPr>
            <a:spLocks noChangeArrowheads="1"/>
          </p:cNvSpPr>
          <p:nvPr/>
        </p:nvSpPr>
        <p:spPr bwMode="auto">
          <a:xfrm>
            <a:off x="179388" y="3357563"/>
            <a:ext cx="2447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Табышмаклар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AutoShape 15"/>
          <p:cNvSpPr>
            <a:spLocks noChangeArrowheads="1"/>
          </p:cNvSpPr>
          <p:nvPr/>
        </p:nvSpPr>
        <p:spPr bwMode="auto">
          <a:xfrm>
            <a:off x="179388" y="4437063"/>
            <a:ext cx="2447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AutoShape 16"/>
          <p:cNvSpPr>
            <a:spLocks noChangeArrowheads="1"/>
          </p:cNvSpPr>
          <p:nvPr/>
        </p:nvSpPr>
        <p:spPr bwMode="auto">
          <a:xfrm>
            <a:off x="179388" y="5516563"/>
            <a:ext cx="2447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һәм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биремнәр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AutoShap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71775" y="22764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3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771775" y="3357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4" name="AutoShap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771775" y="44370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5" name="AutoShap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771775" y="5516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6" name="AutoShap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95738" y="1196975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7" name="AutoShap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219700" y="11969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8" name="AutoShape 2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443663" y="1196975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19" name="AutoShape 2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667625" y="11969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0" name="AutoShape 2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995738" y="2276475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1" name="AutoShape 29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995738" y="33575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2" name="AutoShape 3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995738" y="44370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3" name="AutoShape 3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995738" y="55165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4" name="AutoShape 32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219700" y="22764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5" name="AutoShape 3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219700" y="3357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6" name="AutoShape 34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219700" y="44370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7" name="AutoShape 3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219700" y="5516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8" name="AutoShape 36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6443663" y="2276475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29" name="AutoShape 37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443663" y="33575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0" name="AutoShape 38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443663" y="44370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6443663" y="5516563"/>
            <a:ext cx="1150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2" name="AutoShape 4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667625" y="5516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3" name="AutoShape 41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667625" y="44370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4" name="AutoShape 4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7667625" y="3357563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35" name="AutoShape 4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7667625" y="2276475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32" name="WordArt 44"/>
          <p:cNvSpPr>
            <a:spLocks noChangeArrowheads="1" noChangeShapeType="1" noTextEdit="1"/>
          </p:cNvSpPr>
          <p:nvPr/>
        </p:nvSpPr>
        <p:spPr bwMode="auto">
          <a:xfrm>
            <a:off x="4140200" y="1341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20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33"/>
              </a:solidFill>
              <a:latin typeface="Arial"/>
              <a:cs typeface="Arial"/>
            </a:endParaRPr>
          </a:p>
        </p:txBody>
      </p:sp>
      <p:sp>
        <p:nvSpPr>
          <p:cNvPr id="4133" name="WordArt 45"/>
          <p:cNvSpPr>
            <a:spLocks noChangeArrowheads="1" noChangeShapeType="1" noTextEdit="1"/>
          </p:cNvSpPr>
          <p:nvPr/>
        </p:nvSpPr>
        <p:spPr bwMode="auto">
          <a:xfrm>
            <a:off x="5364163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4134" name="WordArt 46"/>
          <p:cNvSpPr>
            <a:spLocks noChangeArrowheads="1" noChangeShapeType="1" noTextEdit="1"/>
          </p:cNvSpPr>
          <p:nvPr/>
        </p:nvSpPr>
        <p:spPr bwMode="auto">
          <a:xfrm>
            <a:off x="6588125" y="1341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4135" name="WordArt 47"/>
          <p:cNvSpPr>
            <a:spLocks noChangeArrowheads="1" noChangeShapeType="1" noTextEdit="1"/>
          </p:cNvSpPr>
          <p:nvPr/>
        </p:nvSpPr>
        <p:spPr bwMode="auto">
          <a:xfrm>
            <a:off x="7812088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4136" name="WordArt 48"/>
          <p:cNvSpPr>
            <a:spLocks noChangeArrowheads="1" noChangeShapeType="1" noTextEdit="1"/>
          </p:cNvSpPr>
          <p:nvPr/>
        </p:nvSpPr>
        <p:spPr bwMode="auto">
          <a:xfrm>
            <a:off x="7812088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4137" name="WordArt 49"/>
          <p:cNvSpPr>
            <a:spLocks noChangeArrowheads="1" noChangeShapeType="1" noTextEdit="1"/>
          </p:cNvSpPr>
          <p:nvPr/>
        </p:nvSpPr>
        <p:spPr bwMode="auto">
          <a:xfrm>
            <a:off x="7812088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4138" name="WordArt 50"/>
          <p:cNvSpPr>
            <a:spLocks noChangeArrowheads="1" noChangeShapeType="1" noTextEdit="1"/>
          </p:cNvSpPr>
          <p:nvPr/>
        </p:nvSpPr>
        <p:spPr bwMode="auto">
          <a:xfrm>
            <a:off x="7812088" y="45815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4139" name="WordArt 51"/>
          <p:cNvSpPr>
            <a:spLocks noChangeArrowheads="1" noChangeShapeType="1" noTextEdit="1"/>
          </p:cNvSpPr>
          <p:nvPr/>
        </p:nvSpPr>
        <p:spPr bwMode="auto">
          <a:xfrm>
            <a:off x="7812088" y="558958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4140" name="WordArt 52"/>
          <p:cNvSpPr>
            <a:spLocks noChangeArrowheads="1" noChangeShapeType="1" noTextEdit="1"/>
          </p:cNvSpPr>
          <p:nvPr/>
        </p:nvSpPr>
        <p:spPr bwMode="auto">
          <a:xfrm>
            <a:off x="6659563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4141" name="WordArt 53"/>
          <p:cNvSpPr>
            <a:spLocks noChangeArrowheads="1" noChangeShapeType="1" noTextEdit="1"/>
          </p:cNvSpPr>
          <p:nvPr/>
        </p:nvSpPr>
        <p:spPr bwMode="auto">
          <a:xfrm>
            <a:off x="6659563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4142" name="WordArt 54"/>
          <p:cNvSpPr>
            <a:spLocks noChangeArrowheads="1" noChangeShapeType="1" noTextEdit="1"/>
          </p:cNvSpPr>
          <p:nvPr/>
        </p:nvSpPr>
        <p:spPr bwMode="auto">
          <a:xfrm>
            <a:off x="6659563" y="45085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4143" name="WordArt 55"/>
          <p:cNvSpPr>
            <a:spLocks noChangeArrowheads="1" noChangeShapeType="1" noTextEdit="1"/>
          </p:cNvSpPr>
          <p:nvPr/>
        </p:nvSpPr>
        <p:spPr bwMode="auto">
          <a:xfrm>
            <a:off x="6659563" y="558958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4144" name="WordArt 56"/>
          <p:cNvSpPr>
            <a:spLocks noChangeArrowheads="1" noChangeShapeType="1" noTextEdit="1"/>
          </p:cNvSpPr>
          <p:nvPr/>
        </p:nvSpPr>
        <p:spPr bwMode="auto">
          <a:xfrm>
            <a:off x="5435600" y="2349500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4145" name="WordArt 57"/>
          <p:cNvSpPr>
            <a:spLocks noChangeArrowheads="1" noChangeShapeType="1" noTextEdit="1"/>
          </p:cNvSpPr>
          <p:nvPr/>
        </p:nvSpPr>
        <p:spPr bwMode="auto">
          <a:xfrm>
            <a:off x="5435600" y="3500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4146" name="WordArt 58"/>
          <p:cNvSpPr>
            <a:spLocks noChangeArrowheads="1" noChangeShapeType="1" noTextEdit="1"/>
          </p:cNvSpPr>
          <p:nvPr/>
        </p:nvSpPr>
        <p:spPr bwMode="auto">
          <a:xfrm>
            <a:off x="5435600" y="4581525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4147" name="WordArt 59"/>
          <p:cNvSpPr>
            <a:spLocks noChangeArrowheads="1" noChangeShapeType="1" noTextEdit="1"/>
          </p:cNvSpPr>
          <p:nvPr/>
        </p:nvSpPr>
        <p:spPr bwMode="auto">
          <a:xfrm>
            <a:off x="5435600" y="558958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4148" name="WordArt 60"/>
          <p:cNvSpPr>
            <a:spLocks noChangeArrowheads="1" noChangeShapeType="1" noTextEdit="1"/>
          </p:cNvSpPr>
          <p:nvPr/>
        </p:nvSpPr>
        <p:spPr bwMode="auto">
          <a:xfrm>
            <a:off x="4211638" y="23495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4149" name="WordArt 61"/>
          <p:cNvSpPr>
            <a:spLocks noChangeArrowheads="1" noChangeShapeType="1" noTextEdit="1"/>
          </p:cNvSpPr>
          <p:nvPr/>
        </p:nvSpPr>
        <p:spPr bwMode="auto">
          <a:xfrm>
            <a:off x="4211638" y="34290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4150" name="WordArt 62"/>
          <p:cNvSpPr>
            <a:spLocks noChangeArrowheads="1" noChangeShapeType="1" noTextEdit="1"/>
          </p:cNvSpPr>
          <p:nvPr/>
        </p:nvSpPr>
        <p:spPr bwMode="auto">
          <a:xfrm>
            <a:off x="4140200" y="4508500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4151" name="WordArt 63"/>
          <p:cNvSpPr>
            <a:spLocks noChangeArrowheads="1" noChangeShapeType="1" noTextEdit="1"/>
          </p:cNvSpPr>
          <p:nvPr/>
        </p:nvSpPr>
        <p:spPr bwMode="auto">
          <a:xfrm>
            <a:off x="4140200" y="558958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4152" name="WordArt 64"/>
          <p:cNvSpPr>
            <a:spLocks noChangeArrowheads="1" noChangeShapeType="1" noTextEdit="1"/>
          </p:cNvSpPr>
          <p:nvPr/>
        </p:nvSpPr>
        <p:spPr bwMode="auto">
          <a:xfrm>
            <a:off x="2916238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4153" name="WordArt 65"/>
          <p:cNvSpPr>
            <a:spLocks noChangeArrowheads="1" noChangeShapeType="1" noTextEdit="1"/>
          </p:cNvSpPr>
          <p:nvPr/>
        </p:nvSpPr>
        <p:spPr bwMode="auto">
          <a:xfrm>
            <a:off x="2916238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4154" name="WordArt 66"/>
          <p:cNvSpPr>
            <a:spLocks noChangeArrowheads="1" noChangeShapeType="1" noTextEdit="1"/>
          </p:cNvSpPr>
          <p:nvPr/>
        </p:nvSpPr>
        <p:spPr bwMode="auto">
          <a:xfrm>
            <a:off x="2916238" y="45815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4155" name="WordArt 67"/>
          <p:cNvSpPr>
            <a:spLocks noChangeArrowheads="1" noChangeShapeType="1" noTextEdit="1"/>
          </p:cNvSpPr>
          <p:nvPr/>
        </p:nvSpPr>
        <p:spPr bwMode="auto">
          <a:xfrm>
            <a:off x="2916238" y="56610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64" name="WordArt 7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140200" y="1341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273" name="WordArt 81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364163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8274" name="WordArt 8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588125" y="1341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283" name="WordArt 91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812088" y="1341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8284" name="WordArt 9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16238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85" name="WordArt 9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16238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86" name="WordArt 9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16238" y="45815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87" name="WordArt 9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2916238" y="56610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8288" name="WordArt 96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3495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289" name="WordArt 97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4290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290" name="WordArt 98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140200" y="4508500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291" name="WordArt 99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140200" y="558958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292" name="WordArt 100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140200" y="558958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8293" name="WordArt 101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349500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8294" name="WordArt 10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50043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8295" name="WordArt 10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435600" y="4581525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8296" name="WordArt 10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589588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</a:p>
        </p:txBody>
      </p:sp>
      <p:sp>
        <p:nvSpPr>
          <p:cNvPr id="8297" name="WordArt 10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298" name="WordArt 106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299" name="WordArt 107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59563" y="4508500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300" name="WordArt 108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58958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8301" name="WordArt 109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812088" y="24209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8302" name="WordArt 110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812088" y="350043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8303" name="WordArt 111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812088" y="458152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  <p:sp>
        <p:nvSpPr>
          <p:cNvPr id="8304" name="WordArt 1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812088" y="5589588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8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8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8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0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8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4"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64" grpId="0" animBg="1"/>
      <p:bldP spid="8273" grpId="0" animBg="1"/>
      <p:bldP spid="8274" grpId="0" animBg="1"/>
      <p:bldP spid="8283" grpId="0" animBg="1"/>
      <p:bldP spid="8284" grpId="0" animBg="1"/>
      <p:bldP spid="8285" grpId="0" animBg="1"/>
      <p:bldP spid="8286" grpId="0" animBg="1"/>
      <p:bldP spid="8287" grpId="0" animBg="1"/>
      <p:bldP spid="8288" grpId="0" animBg="1"/>
      <p:bldP spid="8289" grpId="0" animBg="1"/>
      <p:bldP spid="8290" grpId="0" animBg="1"/>
      <p:bldP spid="8291" grpId="0" animBg="1"/>
      <p:bldP spid="8292" grpId="0" animBg="1"/>
      <p:bldP spid="8293" grpId="0" animBg="1"/>
      <p:bldP spid="8294" grpId="0" animBg="1"/>
      <p:bldP spid="8295" grpId="0" animBg="1"/>
      <p:bldP spid="8296" grpId="0" animBg="1"/>
      <p:bldP spid="8297" grpId="0" animBg="1"/>
      <p:bldP spid="8298" grpId="0" animBg="1"/>
      <p:bldP spid="8299" grpId="0" animBg="1"/>
      <p:bldP spid="8300" grpId="0" animBg="1"/>
      <p:bldP spid="8301" grpId="0" animBg="1"/>
      <p:bldP spid="8302" grpId="0" animBg="1"/>
      <p:bldP spid="8303" grpId="0" animBg="1"/>
      <p:bldP spid="830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Мисалны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чишегез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25-(23 - 8):3</a:t>
            </a:r>
            <a:r>
              <a:rPr lang="ru-RU" sz="28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4+6=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941168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592883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уйлаганнар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һәм аны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2гә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арттырганнар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чыккан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сумманы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7гә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тапкырлагач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, 56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булган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уйлаганнар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5157192"/>
            <a:ext cx="6192788" cy="1440160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( Х + 2 ) </a:t>
            </a:r>
            <a:r>
              <a:rPr lang="tt-RU" sz="28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7 = 56</a:t>
            </a:r>
          </a:p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 = 6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465313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lnSpcReduction="10000"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һәм куяннар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25 баш,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ә аларның аяклары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70.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Ничә каз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һәм ничә куян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бар?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86916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куян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15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каз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Мисаллар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мәсьәләләр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сәгатьләр тәүлегенә ике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генә тапкыр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дөрес вакытны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күрсәтә?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86916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Ватык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сәгать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биремнәр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Шырпының 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буе 4,5 см.   20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шырпыдан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метр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ясагыз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86916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 Е Т Р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биремнәр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484784"/>
            <a:ext cx="6984776" cy="3240360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fontScale="62500" lnSpcReduction="20000"/>
          </a:bodyPr>
          <a:lstStyle/>
          <a:p>
            <a:pPr lvl="0"/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Өстәлдә бер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рәттә өч 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буш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һәм өч сөтле 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стакан тора.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Сөтле 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стакан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белән 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буш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стаканны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аралаштырып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урнаштырыга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кирәк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Бер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стаканны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гына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кузгатырга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рөхсәт ителә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Моны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эшләргә?</a:t>
            </a:r>
            <a:endParaRPr lang="ru-RU" sz="57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43608" y="5229200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стакандагы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сөтне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стаканга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салырга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4797152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99592" y="908720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биремнәр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628800"/>
            <a:ext cx="6400800" cy="136815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Бер шырпыны күчереп дөрес тигезлек ясагыз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869160"/>
            <a:ext cx="6192788" cy="18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>
              <a:spcBef>
                <a:spcPct val="20000"/>
              </a:spcBef>
            </a:pPr>
            <a:endParaRPr lang="ru-RU" sz="4000" b="1" dirty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36510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биремнәр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 l="18821" t="21282" r="36883" b="62968"/>
          <a:stretch>
            <a:fillRect/>
          </a:stretch>
        </p:blipFill>
        <p:spPr bwMode="auto">
          <a:xfrm>
            <a:off x="1691680" y="2996952"/>
            <a:ext cx="432048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l="18993" t="50000" r="38187" b="17516"/>
          <a:stretch>
            <a:fillRect/>
          </a:stretch>
        </p:blipFill>
        <p:spPr bwMode="auto">
          <a:xfrm>
            <a:off x="1979712" y="4869160"/>
            <a:ext cx="33843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700213"/>
            <a:ext cx="6768752" cy="2376859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Ике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әти һәм ике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алма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ашаганнар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Һәркайсы ничә алма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ашаган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7544" y="4869160"/>
            <a:ext cx="6840860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әр алма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Бабай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малай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4000" b="1" dirty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293096"/>
            <a:ext cx="5040312" cy="4403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Сораулар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биремнәр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Җиңүчеләрне котлыйбыз</a:t>
            </a:r>
            <a:r>
              <a:rPr lang="ru-RU" sz="8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8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endParaRPr lang="ru-RU" sz="80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403648" y="3645024"/>
            <a:ext cx="6480720" cy="280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Игътибарыгыз</a:t>
            </a:r>
            <a:endParaRPr lang="ru-RU" sz="3600" b="1" i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tt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өчен бик зур</a:t>
            </a:r>
          </a:p>
          <a:p>
            <a:pPr algn="ctr"/>
            <a:r>
              <a:rPr lang="tt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рәхмәт!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 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Биш 2 ледән 25 санын яса 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1188" y="4365625"/>
            <a:ext cx="6553200" cy="1608138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22+2+2:2=25</a:t>
            </a:r>
            <a:endParaRPr lang="ru-RU" sz="4000" b="1" dirty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259632" y="3861048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өньясында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520875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1 </a:t>
            </a:r>
            <a:r>
              <a:rPr lang="ru-RU" sz="4400" b="1" dirty="0" err="1" smtClean="0">
                <a:solidFill>
                  <a:srgbClr val="291FF3"/>
                </a:solidFill>
                <a:latin typeface="Times New Roman"/>
                <a:ea typeface="Calibri"/>
              </a:rPr>
              <a:t>дән 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100 </a:t>
            </a:r>
            <a:r>
              <a:rPr lang="ru-RU" sz="4400" b="1" dirty="0" err="1" smtClean="0">
                <a:solidFill>
                  <a:srgbClr val="291FF3"/>
                </a:solidFill>
                <a:latin typeface="Times New Roman"/>
                <a:ea typeface="Calibri"/>
              </a:rPr>
              <a:t>гә кадәр саннар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 </a:t>
            </a:r>
            <a:r>
              <a:rPr lang="ru-RU" sz="4400" b="1" dirty="0" err="1" smtClean="0">
                <a:solidFill>
                  <a:srgbClr val="291FF3"/>
                </a:solidFill>
                <a:latin typeface="Times New Roman"/>
                <a:ea typeface="Calibri"/>
              </a:rPr>
              <a:t>язганда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 7 цифры </a:t>
            </a:r>
            <a:r>
              <a:rPr lang="ru-RU" sz="4400" b="1" dirty="0" err="1" smtClean="0">
                <a:solidFill>
                  <a:srgbClr val="291FF3"/>
                </a:solidFill>
                <a:latin typeface="Times New Roman"/>
                <a:ea typeface="Calibri"/>
              </a:rPr>
              <a:t>ничә тапкыр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 </a:t>
            </a:r>
            <a:r>
              <a:rPr lang="ru-RU" sz="4400" b="1" dirty="0" err="1" smtClean="0">
                <a:solidFill>
                  <a:srgbClr val="291FF3"/>
                </a:solidFill>
                <a:latin typeface="Times New Roman"/>
                <a:ea typeface="Calibri"/>
              </a:rPr>
              <a:t>очрый</a:t>
            </a:r>
            <a:r>
              <a:rPr lang="ru-RU" sz="4400" b="1" dirty="0" smtClean="0">
                <a:solidFill>
                  <a:srgbClr val="291FF3"/>
                </a:solidFill>
                <a:latin typeface="Times New Roman"/>
                <a:ea typeface="Calibri"/>
              </a:rPr>
              <a:t>? 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1188" y="5157192"/>
            <a:ext cx="6553200" cy="816570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ru-RU" sz="4000" b="1" i="1" dirty="0" smtClean="0">
                <a:solidFill>
                  <a:srgbClr val="0000FF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tt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115616" y="4509120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43608" y="1052736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өньясында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sp>
        <p:nvSpPr>
          <p:cNvPr id="1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360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484785"/>
            <a:ext cx="6624662" cy="2808312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endParaRPr lang="ru-RU" sz="2800" dirty="0" smtClean="0"/>
          </a:p>
          <a:p>
            <a:pPr>
              <a:lnSpc>
                <a:spcPct val="120000"/>
              </a:lnSpc>
            </a:pPr>
            <a:r>
              <a:rPr lang="ru-RU" sz="4500" dirty="0" smtClean="0"/>
              <a:t> </a:t>
            </a:r>
            <a:r>
              <a:rPr lang="tt-RU" sz="45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5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Әгәр ул цифрны астын өскә әйләндерсәң,  3 кә кимрәк сан барлыкка килә?                       Бу ниниди цифр? </a:t>
            </a:r>
          </a:p>
          <a:p>
            <a:pPr>
              <a:lnSpc>
                <a:spcPct val="150000"/>
              </a:lnSpc>
            </a:pP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55576" y="5229200"/>
            <a:ext cx="6553200" cy="1176090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19672" y="4653136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71600" y="980728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өньясында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sp>
        <p:nvSpPr>
          <p:cNvPr id="11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484784"/>
            <a:ext cx="6400800" cy="3168351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tt-RU" sz="4000" b="1" dirty="0" smtClean="0">
                <a:solidFill>
                  <a:srgbClr val="291FF3"/>
                </a:solidFill>
                <a:latin typeface="Times New Roman"/>
                <a:ea typeface="Calibri"/>
              </a:rPr>
              <a:t> 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Дөрес тигезлек булсын өчен җәяләр һәм математик тамгалар куегыз</a:t>
            </a:r>
          </a:p>
          <a:p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9999999=100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3568" y="5301208"/>
            <a:ext cx="6553200" cy="888058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endParaRPr lang="tt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(99 - 9) : 9 + ( 99 - 9) = 100</a:t>
            </a:r>
          </a:p>
          <a:p>
            <a:pPr algn="ctr">
              <a:spcBef>
                <a:spcPct val="20000"/>
              </a:spcBef>
            </a:pP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664" y="4797152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71600" y="980728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өньясында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244886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 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7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Кайсы санның язылышында цифрлар саны, хәрефләр санына тигез </a:t>
            </a:r>
            <a:endParaRPr lang="ru-RU" sz="47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3568" y="5229200"/>
            <a:ext cx="6553200" cy="888578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   йөз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259632" y="4509120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Саннар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өньясында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l">
              <a:lnSpc>
                <a:spcPct val="150000"/>
              </a:lnSpc>
            </a:pP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Нинди сүз?  </a:t>
            </a: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6Н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    Н 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1188" y="4365625"/>
            <a:ext cx="6553200" cy="1608138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Алтын медаль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7088" y="3933825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башваткычлар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1026" name="Picture 2" descr="C:\Documents and Settings\Альфред\Рабочий стол\меда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1696292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353" y="5589240"/>
            <a:ext cx="863898" cy="84172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700213"/>
            <a:ext cx="6400800" cy="1944687"/>
          </a:xfrm>
          <a:solidFill>
            <a:srgbClr val="99CCFF">
              <a:alpha val="70195"/>
            </a:srgbClr>
          </a:solidFill>
          <a:ln>
            <a:solidFill>
              <a:srgbClr val="99CCFF"/>
            </a:solidFill>
          </a:ln>
        </p:spPr>
        <p:txBody>
          <a:bodyPr anchor="ctr" anchorCtr="1">
            <a:normAutofit lnSpcReduction="10000"/>
          </a:bodyPr>
          <a:lstStyle/>
          <a:p>
            <a:r>
              <a:rPr lang="ru-RU" sz="2800" dirty="0" smtClean="0"/>
              <a:t>                      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фигурада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ничә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dirty="0" err="1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турыпочмаклык</a:t>
            </a:r>
            <a:r>
              <a:rPr lang="ru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 бар?</a:t>
            </a:r>
            <a:r>
              <a:rPr lang="tt-RU" sz="4000" b="1" dirty="0" smtClean="0">
                <a:solidFill>
                  <a:srgbClr val="291F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291F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71600" y="4797151"/>
            <a:ext cx="6192788" cy="1176611"/>
          </a:xfrm>
          <a:prstGeom prst="rect">
            <a:avLst/>
          </a:prstGeom>
          <a:solidFill>
            <a:srgbClr val="FFCC99">
              <a:alpha val="4196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tt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331640" y="4005064"/>
            <a:ext cx="5040312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3600" b="1" i="1" kern="10" dirty="0" smtClean="0">
                <a:ln/>
                <a:solidFill>
                  <a:srgbClr val="00B050"/>
                </a:solidFill>
                <a:latin typeface="Arial"/>
                <a:cs typeface="Arial"/>
              </a:rPr>
              <a:t>Дөрес җавап:</a:t>
            </a:r>
            <a:endParaRPr lang="ru-RU" sz="3600" b="1" i="1" kern="10" dirty="0">
              <a:ln/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22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00113" y="1124745"/>
            <a:ext cx="5472112" cy="513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!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Сорау</a:t>
            </a:r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667625" y="908050"/>
            <a:ext cx="115093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9933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>
            <a:outerShdw dist="107763" dir="18900000" algn="ctr" rotWithShape="0">
              <a:srgbClr val="9966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956550" y="1125538"/>
            <a:ext cx="5032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3275856" y="260648"/>
            <a:ext cx="554355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ru-RU" b="1" i="1" dirty="0">
              <a:solidFill>
                <a:srgbClr val="333399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Ребуслар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һәм башваткычлар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43608" y="1844824"/>
          <a:ext cx="1512168" cy="1656183"/>
        </p:xfrm>
        <a:graphic>
          <a:graphicData uri="http://schemas.openxmlformats.org/drawingml/2006/table">
            <a:tbl>
              <a:tblPr/>
              <a:tblGrid>
                <a:gridCol w="756084"/>
                <a:gridCol w="756084"/>
              </a:tblGrid>
              <a:tr h="5520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400" dirty="0">
                          <a:ln w="76200">
                            <a:solidFill>
                              <a:schemeClr val="tx1"/>
                            </a:solidFill>
                          </a:ln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100" dirty="0">
                        <a:ln w="76200">
                          <a:solidFill>
                            <a:schemeClr val="tx1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400" dirty="0">
                        <a:ln w="76200">
                          <a:solidFill>
                            <a:schemeClr val="tx1"/>
                          </a:solidFill>
                        </a:ln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400" dirty="0">
                        <a:ln w="76200">
                          <a:solidFill>
                            <a:schemeClr val="tx1"/>
                          </a:solidFill>
                        </a:ln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400" dirty="0">
                        <a:ln w="76200">
                          <a:solidFill>
                            <a:schemeClr val="tx1"/>
                          </a:solidFill>
                        </a:ln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ln w="76200">
                            <a:solidFill>
                              <a:schemeClr val="tx1"/>
                            </a:solidFill>
                          </a:ln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tt-RU" sz="1400" dirty="0">
                        <a:ln w="76200">
                          <a:solidFill>
                            <a:schemeClr val="tx1"/>
                          </a:solidFill>
                        </a:ln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400" dirty="0">
                        <a:ln w="76200">
                          <a:solidFill>
                            <a:schemeClr val="tx1"/>
                          </a:solidFill>
                        </a:ln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1F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4" grpId="1" animBg="1"/>
      <p:bldP spid="9225" grpId="0" animBg="1"/>
      <p:bldP spid="922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829</Words>
  <Application>Microsoft Office PowerPoint</Application>
  <PresentationFormat>Экран (4:3)</PresentationFormat>
  <Paragraphs>261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SAMSUNG</cp:lastModifiedBy>
  <cp:revision>6</cp:revision>
  <dcterms:modified xsi:type="dcterms:W3CDTF">2014-03-10T16:21:44Z</dcterms:modified>
</cp:coreProperties>
</file>