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57" r:id="rId4"/>
    <p:sldId id="258" r:id="rId5"/>
    <p:sldId id="285" r:id="rId6"/>
    <p:sldId id="259" r:id="rId7"/>
    <p:sldId id="286" r:id="rId8"/>
    <p:sldId id="260" r:id="rId9"/>
    <p:sldId id="281" r:id="rId10"/>
    <p:sldId id="261" r:id="rId11"/>
    <p:sldId id="262" r:id="rId12"/>
    <p:sldId id="263" r:id="rId13"/>
    <p:sldId id="266" r:id="rId14"/>
    <p:sldId id="267" r:id="rId15"/>
    <p:sldId id="268" r:id="rId16"/>
    <p:sldId id="269" r:id="rId17"/>
    <p:sldId id="271" r:id="rId18"/>
    <p:sldId id="270" r:id="rId19"/>
    <p:sldId id="272" r:id="rId20"/>
    <p:sldId id="273" r:id="rId21"/>
    <p:sldId id="274" r:id="rId22"/>
    <p:sldId id="275" r:id="rId23"/>
    <p:sldId id="276" r:id="rId24"/>
    <p:sldId id="278" r:id="rId25"/>
    <p:sldId id="277" r:id="rId26"/>
    <p:sldId id="279" r:id="rId27"/>
    <p:sldId id="280" r:id="rId28"/>
    <p:sldId id="282" r:id="rId29"/>
    <p:sldId id="283" r:id="rId30"/>
    <p:sldId id="287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I:\&#1060;&#1080;&#1079;&#1080;&#1082;&#1072;%20&#1072;&#1090;&#1085;&#1072;&#1083;&#1099;&#1075;&#1099;\&#1057;&#1095;&#1072;&#1089;&#1090;&#1083;&#1080;&#1074;&#1099;&#1081;%20&#1089;&#1083;&#1091;&#1095;&#1072;&#1081;%202014\James_Last_-_Das_Glockchein_iz_teleperedachi_Schastlivyj_sluchaj_(iPlayer.fm)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26.xml"/><Relationship Id="rId3" Type="http://schemas.openxmlformats.org/officeDocument/2006/relationships/slide" Target="slide18.xml"/><Relationship Id="rId7" Type="http://schemas.openxmlformats.org/officeDocument/2006/relationships/slide" Target="slide22.xml"/><Relationship Id="rId12" Type="http://schemas.openxmlformats.org/officeDocument/2006/relationships/slide" Target="slide13.xml"/><Relationship Id="rId17" Type="http://schemas.openxmlformats.org/officeDocument/2006/relationships/slide" Target="slide27.xml"/><Relationship Id="rId2" Type="http://schemas.openxmlformats.org/officeDocument/2006/relationships/slide" Target="slide14.xml"/><Relationship Id="rId16" Type="http://schemas.openxmlformats.org/officeDocument/2006/relationships/slide" Target="slide12.xml"/><Relationship Id="rId1" Type="http://schemas.openxmlformats.org/officeDocument/2006/relationships/slideLayout" Target="../slideLayouts/slideLayout18.xml"/><Relationship Id="rId6" Type="http://schemas.openxmlformats.org/officeDocument/2006/relationships/slide" Target="slide15.xml"/><Relationship Id="rId11" Type="http://schemas.openxmlformats.org/officeDocument/2006/relationships/slide" Target="slide23.xml"/><Relationship Id="rId5" Type="http://schemas.openxmlformats.org/officeDocument/2006/relationships/slide" Target="slide17.xml"/><Relationship Id="rId15" Type="http://schemas.openxmlformats.org/officeDocument/2006/relationships/slide" Target="slide24.xml"/><Relationship Id="rId10" Type="http://schemas.openxmlformats.org/officeDocument/2006/relationships/slide" Target="slide19.xml"/><Relationship Id="rId4" Type="http://schemas.openxmlformats.org/officeDocument/2006/relationships/slide" Target="slide16.xml"/><Relationship Id="rId9" Type="http://schemas.openxmlformats.org/officeDocument/2006/relationships/slide" Target="slide20.xml"/><Relationship Id="rId14" Type="http://schemas.openxmlformats.org/officeDocument/2006/relationships/slide" Target="slide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Relationship Id="rId4" Type="http://schemas.openxmlformats.org/officeDocument/2006/relationships/slide" Target="slid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Relationship Id="rId4" Type="http://schemas.openxmlformats.org/officeDocument/2006/relationships/slide" Target="slide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chastli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James_Last_-_Das_Glockchein_iz_teleperedachi_Schastlivyj_sluchaj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51520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51715" y="3933056"/>
          <a:ext cx="5472613" cy="2664298"/>
        </p:xfrm>
        <a:graphic>
          <a:graphicData uri="http://schemas.openxmlformats.org/drawingml/2006/table">
            <a:tbl>
              <a:tblPr/>
              <a:tblGrid>
                <a:gridCol w="420775"/>
                <a:gridCol w="420775"/>
                <a:gridCol w="420775"/>
                <a:gridCol w="420775"/>
                <a:gridCol w="420775"/>
                <a:gridCol w="420775"/>
                <a:gridCol w="420775"/>
                <a:gridCol w="420775"/>
                <a:gridCol w="420775"/>
                <a:gridCol w="420775"/>
                <a:gridCol w="421621"/>
                <a:gridCol w="421621"/>
                <a:gridCol w="421621"/>
              </a:tblGrid>
              <a:tr h="44048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8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48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88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Я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Ы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</a:t>
                      </a:r>
                      <a:endParaRPr lang="ru-RU" sz="20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t-RU" sz="2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4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t-RU" sz="2400" b="1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Ь</a:t>
                      </a:r>
                      <a:endParaRPr lang="ru-RU" sz="20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39552" y="667891"/>
            <a:ext cx="8208912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Парның сыеклыкка күчү күренеше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Матдәнең каты халәте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tt-RU" sz="20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Терек булмаган табигать турындагы фән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Суны яки ашамлыкларны әйләнә-тирә белән җылылык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алмашудан саклый торган савыт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Җылылык алу өчен яндырыла торган, составында углерод булган  матдәләр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Энергия үлчәү берәмлеге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tt-RU" sz="2000" b="1" i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tt-RU" sz="20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ертикаль баганадан беренче дүрт тактлы двигательне уйлап табучы кеше 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76672"/>
            <a:ext cx="6483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2400" b="1" dirty="0" smtClean="0">
                <a:solidFill>
                  <a:srgbClr val="7030A0"/>
                </a:solidFill>
                <a:latin typeface="SL_Times New Roman"/>
              </a:rPr>
              <a:t>4 </a:t>
            </a:r>
            <a:r>
              <a:rPr lang="tt-RU" sz="2400" b="1" i="1" u="sng" dirty="0" smtClean="0">
                <a:solidFill>
                  <a:srgbClr val="7030A0"/>
                </a:solidFill>
                <a:latin typeface="SL_Times New Roman"/>
              </a:rPr>
              <a:t>нче гейм</a:t>
            </a:r>
            <a:r>
              <a:rPr lang="tt-RU" sz="2400" b="1" dirty="0" smtClean="0">
                <a:solidFill>
                  <a:srgbClr val="7030A0"/>
                </a:solidFill>
                <a:latin typeface="SL_Times New Roman"/>
              </a:rPr>
              <a:t>     “</a:t>
            </a:r>
            <a:r>
              <a:rPr lang="tt-RU" sz="2400" b="1" i="1" dirty="0" smtClean="0">
                <a:solidFill>
                  <a:srgbClr val="7030A0"/>
                </a:solidFill>
                <a:latin typeface="SL_Times New Roman"/>
              </a:rPr>
              <a:t>Башваткычлар бочкадан</a:t>
            </a:r>
            <a:r>
              <a:rPr lang="tt-RU" sz="2400" b="1" dirty="0" smtClean="0">
                <a:solidFill>
                  <a:srgbClr val="7030A0"/>
                </a:solidFill>
                <a:latin typeface="SL_Times New Roman"/>
              </a:rPr>
              <a:t>”</a:t>
            </a:r>
            <a:endParaRPr lang="ru-RU" sz="2400" b="1" dirty="0">
              <a:solidFill>
                <a:srgbClr val="7030A0"/>
              </a:solidFill>
              <a:latin typeface="SL_Times New Roman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427984" y="2132856"/>
            <a:ext cx="1080120" cy="1080120"/>
          </a:xfrm>
          <a:prstGeom prst="ellipse">
            <a:avLst/>
          </a:prstGeom>
          <a:solidFill>
            <a:srgbClr val="33CCFF"/>
          </a:solidFill>
          <a:ln w="28575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2" action="ppaction://hlinksldjump"/>
              </a:rPr>
              <a:t>3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07704" y="4005064"/>
            <a:ext cx="108012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3" action="ppaction://hlinksldjump"/>
              </a:rPr>
              <a:t>7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004048" y="3068960"/>
            <a:ext cx="1080120" cy="1080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4" action="ppaction://hlinksldjump"/>
              </a:rPr>
              <a:t>6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851920" y="3068960"/>
            <a:ext cx="1080120" cy="1080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5" action="ppaction://hlinksldjump"/>
              </a:rPr>
              <a:t>5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555776" y="3068960"/>
            <a:ext cx="1080120" cy="108012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6" action="ppaction://hlinksldjump"/>
              </a:rPr>
              <a:t>4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59632" y="5013176"/>
            <a:ext cx="1080120" cy="108012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7" action="ppaction://hlinksldjump"/>
              </a:rPr>
              <a:t>11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652120" y="4005064"/>
            <a:ext cx="108012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8" action="ppaction://hlinksldjump"/>
              </a:rPr>
              <a:t>10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427984" y="4077072"/>
            <a:ext cx="108012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9" action="ppaction://hlinksldjump"/>
              </a:rPr>
              <a:t>9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203848" y="4005064"/>
            <a:ext cx="1080120" cy="108012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10" action="ppaction://hlinksldjump"/>
              </a:rPr>
              <a:t>8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483768" y="5013176"/>
            <a:ext cx="1080120" cy="108012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11" action="ppaction://hlinksldjump"/>
              </a:rPr>
              <a:t>12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203848" y="2132856"/>
            <a:ext cx="1080120" cy="1080120"/>
          </a:xfrm>
          <a:prstGeom prst="ellipse">
            <a:avLst/>
          </a:prstGeom>
          <a:solidFill>
            <a:srgbClr val="33CCFF"/>
          </a:solidFill>
          <a:ln w="3810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12" action="ppaction://hlinksldjump"/>
              </a:rPr>
              <a:t>2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372200" y="5013176"/>
            <a:ext cx="1080120" cy="108012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13" action="ppaction://hlinksldjump"/>
              </a:rPr>
              <a:t>15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148064" y="5013176"/>
            <a:ext cx="1080120" cy="108012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14" action="ppaction://hlinksldjump"/>
              </a:rPr>
              <a:t>14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779912" y="5013176"/>
            <a:ext cx="1080120" cy="108012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solidFill>
                  <a:srgbClr val="FF0000"/>
                </a:solidFill>
                <a:latin typeface="SL_Times New Roman"/>
                <a:hlinkClick r:id="rId15" action="ppaction://hlinksldjump"/>
              </a:rPr>
              <a:t>13</a:t>
            </a:r>
            <a:endParaRPr lang="ru-RU" sz="3600" b="1" dirty="0">
              <a:solidFill>
                <a:srgbClr val="FF0000"/>
              </a:solidFill>
              <a:latin typeface="SL_Times New Roman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3779912" y="1124744"/>
            <a:ext cx="1080120" cy="1080120"/>
          </a:xfrm>
          <a:prstGeom prst="ellipse">
            <a:avLst/>
          </a:prstGeom>
          <a:ln w="28575">
            <a:solidFill>
              <a:srgbClr val="000099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t-RU" sz="3600" b="1" dirty="0" smtClean="0">
                <a:ln>
                  <a:solidFill>
                    <a:srgbClr val="000099"/>
                  </a:solidFill>
                </a:ln>
                <a:solidFill>
                  <a:srgbClr val="000099"/>
                </a:solidFill>
                <a:latin typeface="SL_Times New Roman"/>
                <a:hlinkClick r:id="rId16" action="ppaction://hlinksldjump"/>
              </a:rPr>
              <a:t>1</a:t>
            </a:r>
            <a:endParaRPr lang="ru-RU" sz="3600" b="1" dirty="0">
              <a:ln>
                <a:solidFill>
                  <a:srgbClr val="000099"/>
                </a:solidFill>
              </a:ln>
              <a:solidFill>
                <a:srgbClr val="000099"/>
              </a:solidFill>
              <a:latin typeface="SL_Times New Roman"/>
            </a:endParaRPr>
          </a:p>
        </p:txBody>
      </p:sp>
      <p:sp>
        <p:nvSpPr>
          <p:cNvPr id="19" name="Стрелка вправо с вырезом 18">
            <a:hlinkClick r:id="rId17" action="ppaction://hlinksldjump"/>
          </p:cNvPr>
          <p:cNvSpPr/>
          <p:nvPr/>
        </p:nvSpPr>
        <p:spPr>
          <a:xfrm>
            <a:off x="7740352" y="6093296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2420888"/>
            <a:ext cx="32221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2800" b="1" i="1" dirty="0" smtClean="0">
                <a:solidFill>
                  <a:srgbClr val="000099"/>
                </a:solidFill>
              </a:rPr>
              <a:t>Ни өчен эссе җәй көнне, кеше суда коенып чыккач туңу сизә?</a:t>
            </a:r>
            <a:endParaRPr lang="ru-RU" sz="2800" dirty="0"/>
          </a:p>
        </p:txBody>
      </p:sp>
      <p:pic>
        <p:nvPicPr>
          <p:cNvPr id="3" name="Содержимое 3" descr="iCAMTAK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268760"/>
            <a:ext cx="2880320" cy="4364121"/>
          </a:xfrm>
          <a:prstGeom prst="rect">
            <a:avLst/>
          </a:prstGeom>
        </p:spPr>
      </p:pic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8100392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84784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000" b="1" i="1" dirty="0" smtClean="0">
                <a:solidFill>
                  <a:srgbClr val="000099"/>
                </a:solidFill>
              </a:rPr>
              <a:t>    </a:t>
            </a:r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Кайберәүләр аның тизрәк бетүен  һәм тизрәк үзләренең азат булуын тели, уйнарга, йөгерергә тели, ә  ул бетми дә бетми. </a:t>
            </a: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Кемдер аны ярата, ә кемдер юк, чөнки анда баш белән уйларга, язарга, чишәргә, җавап бирергә кирәк. </a:t>
            </a:r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Кайвакыт эшлисең- эшлисең, ә тикшергәч “икеле” куялар.</a:t>
            </a:r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Мәсьәләне яки мисалны дөрес эшләмәгәнсең диләр.</a:t>
            </a:r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Бәлки вакыт җитмәгәндер, чөнки ул 45 минут кына бара</a:t>
            </a:r>
          </a:p>
          <a:p>
            <a:pPr algn="r"/>
            <a:r>
              <a:rPr lang="tt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Җавап:  Математика    дәресе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00392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411760" y="836712"/>
            <a:ext cx="3606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Сүз нәрсә турында бара?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268760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 өчен җирне, басуларны иртә яздан тырмалыйлар?</a:t>
            </a:r>
            <a:endParaRPr lang="ru-RU" sz="28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борон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420888"/>
            <a:ext cx="5040560" cy="3771847"/>
          </a:xfrm>
          <a:prstGeom prst="rect">
            <a:avLst/>
          </a:prstGeom>
        </p:spPr>
      </p:pic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556792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800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t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Аны укучылар яраталар, чөнки ул аларның һәркөнне була, җитмәсә берничә дә.</a:t>
            </a:r>
            <a:endParaRPr lang="ru-RU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Кайвакыт аны укучылар көтәләр дә көтәләр.</a:t>
            </a:r>
            <a:endParaRPr lang="ru-RU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Кайвакыт укырга иренеп, кайвакыт бары тик ял итү өчен.</a:t>
            </a:r>
            <a:endParaRPr lang="ru-RU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Һәм звонок була да ул башлана.  </a:t>
            </a:r>
          </a:p>
          <a:p>
            <a:pPr algn="r"/>
            <a:r>
              <a:rPr lang="tt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Җавап:  </a:t>
            </a:r>
            <a:r>
              <a:rPr lang="tt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Тәнәфес</a:t>
            </a:r>
            <a:endParaRPr lang="ru-RU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411760" y="836712"/>
            <a:ext cx="3606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t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Сүз нәрсә турында бара?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340768"/>
            <a:ext cx="70394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t-RU" sz="36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Ни өчен эт телен чыгарып чаба?</a:t>
            </a:r>
            <a:endParaRPr lang="ru-RU" sz="36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соба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132856"/>
            <a:ext cx="5643190" cy="3874991"/>
          </a:xfrm>
          <a:prstGeom prst="rect">
            <a:avLst/>
          </a:prstGeom>
        </p:spPr>
      </p:pic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817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Бу әйбер һәр укучыга кирәк, беренче класс укучысына да, унберенче класс укучысына да, булса мәктәпкәчә яшьтәге укучылар да ярата.</a:t>
            </a: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Ул укытучыларга да кирәк.</a:t>
            </a:r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Югары класс укучыларының ул күп, ә кайберәүләрнең ул берничә дәрескә берәү. </a:t>
            </a:r>
            <a:endParaRPr lang="ru-RU" sz="24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Борынгы заманда ул булмаган, һәм кешеләр такталарда, ә сугыш вакытында газеталарда язганнар. </a:t>
            </a: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Ә хәзер әти-әниләр мәктәптә укулар башланыр алдыннан балаларына алалар. </a:t>
            </a: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Алар юка да, калын да була.    </a:t>
            </a:r>
          </a:p>
          <a:p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tt-RU" sz="2400" dirty="0" smtClean="0"/>
              <a:t>                                                               </a:t>
            </a:r>
            <a:r>
              <a:rPr lang="tt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Җавап: Дәфтәр</a:t>
            </a: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908720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Сүз нәрсә турында бара?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0567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Эссе якларда суны ни өчен кызыл балчыктан эшләнгән кувшиннарда саклыйлар?</a:t>
            </a:r>
            <a:endParaRPr lang="ru-RU" sz="32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кув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564904"/>
            <a:ext cx="5112568" cy="4045388"/>
          </a:xfrm>
          <a:prstGeom prst="rect">
            <a:avLst/>
          </a:prstGeom>
        </p:spPr>
      </p:pic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8229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Ана филгә – 38, ә филнең баласына 3 яшь.</a:t>
            </a:r>
          </a:p>
          <a:p>
            <a:pPr algn="ctr"/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4 елдан соң анасы баласыннан</a:t>
            </a:r>
          </a:p>
          <a:p>
            <a:pPr algn="ctr"/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ничә тапкырга зуррак булыр?</a:t>
            </a:r>
            <a:endParaRPr lang="ru-RU" sz="32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Documents and Settings\Альфред\Рабочий стол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708920"/>
            <a:ext cx="5184576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0288962"/>
          <p:cNvPicPr>
            <a:picLocks noChangeAspect="1" noChangeArrowheads="1" noCrop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9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67544" y="3429000"/>
            <a:ext cx="8676456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Танышу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1 нче гейм  “</a:t>
            </a:r>
            <a:r>
              <a:rPr lang="tt-RU" sz="2800" dirty="0" smtClean="0">
                <a:solidFill>
                  <a:schemeClr val="bg1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Лидерга чыгу</a:t>
            </a: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”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L_Times New Roman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2 нче гейм  “ Син миңа, мин сиңа”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L_Times New Roman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3 нче гейм  “Алга-алга”  кроссворд чишү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L_Times New Roman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4 нче гейм “ Башваткычлар бочкадан”</a:t>
            </a:r>
            <a:endParaRPr kumimoji="0" lang="tt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L_Times New Roman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Times New Roman" pitchFamily="18" charset="0"/>
              </a:rPr>
              <a:t>5 нче гейм  “Кара аргамак”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Times New Roman" pitchFamily="18" charset="0"/>
              </a:rPr>
              <a:t>Уеныбыз </a:t>
            </a:r>
            <a:r>
              <a:rPr kumimoji="0" lang="tt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ea typeface="Times New Roman" pitchFamily="18" charset="0"/>
                <a:cs typeface="Times New Roman" pitchFamily="18" charset="0"/>
              </a:rPr>
              <a:t>кунагы сорауларына җавап бирү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L_Times New Roman"/>
                <a:cs typeface="Arial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88640"/>
            <a:ext cx="83529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t-RU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Бәхетле очрак</a:t>
            </a:r>
            <a:endParaRPr lang="ru-RU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806515"/>
            <a:ext cx="504056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32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Кышкы  салкын көннәрдә кошлар каурыйларын ни өчен кабартып утыралар?</a:t>
            </a:r>
            <a:endParaRPr kumimoji="0" lang="tt-RU" sz="3200" b="1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птиц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908720"/>
            <a:ext cx="3837312" cy="3515299"/>
          </a:xfrm>
          <a:prstGeom prst="rect">
            <a:avLst/>
          </a:prstGeom>
        </p:spPr>
      </p:pic>
      <p:pic>
        <p:nvPicPr>
          <p:cNvPr id="4" name="Рисунок 3" descr="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75125"/>
            <a:ext cx="4788024" cy="3582875"/>
          </a:xfrm>
          <a:prstGeom prst="rect">
            <a:avLst/>
          </a:prstGeom>
        </p:spPr>
      </p:pic>
      <p:sp>
        <p:nvSpPr>
          <p:cNvPr id="5" name="Стрелка влево 4">
            <a:hlinkClick r:id="rId4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96752"/>
            <a:ext cx="67687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Яз көне боз киткәндә елга буенда ни өчен салкынырак була?</a:t>
            </a:r>
            <a:endParaRPr lang="ru-RU" sz="32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ле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0329" y="2492896"/>
            <a:ext cx="6585924" cy="3816424"/>
          </a:xfrm>
          <a:prstGeom prst="rect">
            <a:avLst/>
          </a:prstGeom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8259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Термометр күрсәтүенә җил тәэсир итәме?</a:t>
            </a:r>
            <a:endParaRPr lang="ru-RU" sz="32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темпера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348880"/>
            <a:ext cx="2808312" cy="3752925"/>
          </a:xfrm>
          <a:prstGeom prst="rect">
            <a:avLst/>
          </a:prstGeom>
        </p:spPr>
      </p:pic>
      <p:pic>
        <p:nvPicPr>
          <p:cNvPr id="5" name="Рисунок 4" descr="те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2852936"/>
            <a:ext cx="3528392" cy="2640293"/>
          </a:xfrm>
          <a:prstGeom prst="rect">
            <a:avLst/>
          </a:prstGeom>
        </p:spPr>
      </p:pic>
      <p:sp>
        <p:nvSpPr>
          <p:cNvPr id="6" name="Стрелка влево 5">
            <a:hlinkClick r:id="rId4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1920" y="2204864"/>
            <a:ext cx="38164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t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Кайнаучы  суның  температурасын спиртлы термометр белән үлчәп    буламы?</a:t>
            </a:r>
            <a:endParaRPr lang="ru-RU" sz="3200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кипение.jpg"/>
          <p:cNvPicPr>
            <a:picLocks noChangeAspect="1"/>
          </p:cNvPicPr>
          <p:nvPr/>
        </p:nvPicPr>
        <p:blipFill>
          <a:blip r:embed="rId2" cstate="print"/>
          <a:srcRect l="43836"/>
          <a:stretch>
            <a:fillRect/>
          </a:stretch>
        </p:blipFill>
        <p:spPr>
          <a:xfrm>
            <a:off x="251520" y="1484784"/>
            <a:ext cx="3447961" cy="4487672"/>
          </a:xfrm>
          <a:prstGeom prst="rect">
            <a:avLst/>
          </a:prstGeom>
        </p:spPr>
      </p:pic>
      <p:sp>
        <p:nvSpPr>
          <p:cNvPr id="6" name="Стрелка влево 5">
            <a:hlinkClick r:id="rId3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278517" y="1916832"/>
            <a:ext cx="607583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</a:t>
            </a:r>
            <a:r>
              <a:rPr lang="ru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</a:t>
            </a:r>
            <a:r>
              <a:rPr lang="tt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үген</a:t>
            </a:r>
          </a:p>
          <a:p>
            <a:pPr algn="ctr"/>
            <a:r>
              <a:rPr lang="tt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иң бәхетле кеше.</a:t>
            </a:r>
          </a:p>
          <a:p>
            <a:pPr algn="ctr"/>
            <a:endParaRPr lang="tt-RU" sz="54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tt-RU" sz="5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3717032"/>
            <a:ext cx="3324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t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Ни өчен?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60848" y="5103674"/>
            <a:ext cx="65374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t-RU" sz="54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№13</a:t>
            </a:r>
            <a:r>
              <a:rPr lang="tt-RU" sz="5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tt-RU" sz="54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13. 03.    </a:t>
            </a:r>
            <a:r>
              <a:rPr lang="tt-RU" sz="54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балл</a:t>
            </a:r>
            <a:endParaRPr lang="ru-RU" sz="5400" b="1" dirty="0" smtClean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052736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Бик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суда </a:t>
            </a:r>
            <a:r>
              <a:rPr lang="ru-RU" sz="32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калса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кит ни </a:t>
            </a:r>
            <a:r>
              <a:rPr lang="ru-RU" sz="32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өчен үлә</a:t>
            </a:r>
            <a:r>
              <a:rPr lang="ru-RU" sz="32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Documents and Settings\Альфред\Рабочий стол\i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7" y="1988840"/>
            <a:ext cx="6402951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8172400" y="6237312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11560" y="878523"/>
            <a:ext cx="80010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Әтисенә – 27, ә улына 2</a:t>
            </a:r>
            <a:r>
              <a:rPr kumimoji="0" lang="tt-RU" sz="2400" b="1" i="1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яшь. Күп еллардан соң әтисе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tt-RU" sz="2400" b="1" i="1" baseline="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лына</a:t>
            </a:r>
            <a:r>
              <a:rPr lang="tt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караганда 2 тапкырга олыгая.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t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Хәзер малаена ничә яшь?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Альфред\Рабочий стол\77116888_hotel_vile_parkhvp_oce_otr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276872"/>
            <a:ext cx="6391275" cy="4260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самовар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1844824"/>
            <a:ext cx="4968552" cy="420304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91880" y="260648"/>
            <a:ext cx="259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 нче гейм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2627784" y="836712"/>
            <a:ext cx="4392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“ Чәй </a:t>
            </a:r>
            <a:r>
              <a:rPr lang="tt-RU" sz="2400" b="1" i="1" dirty="0" smtClean="0">
                <a:solidFill>
                  <a:srgbClr val="000099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өстәле артында</a:t>
            </a: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”</a:t>
            </a:r>
            <a:endParaRPr kumimoji="0" lang="tt-RU" sz="2400" b="1" i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1268760"/>
            <a:ext cx="7130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t-RU" sz="28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Уеныбыз кунагы сорауларына җавап бирү</a:t>
            </a:r>
            <a:endParaRPr lang="ru-RU" sz="28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487025"/>
            <a:ext cx="860676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lang="tt-RU" sz="2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Самовар һәм чәйнекләрне  ни өчен          </a:t>
            </a:r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ялтыравыклы итеп ясыйлар?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Самоворда су кайнап бетсә нәрсә була?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 өчен фарфор чокырдан чәй эчкәндә </a:t>
            </a:r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иреннәр пешми, ә тимер кружкадан эчкәндә пешә?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Кайнар чәй салганда нинди стакан ешрак чатный: калын стеналымы әллә юка стеналысымы</a:t>
            </a:r>
            <a:r>
              <a:rPr lang="tt-RU" sz="24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 Ни өчен?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Кайнар чәй салганда стакан ватылмасын өчен нәрсә эшләргә кирәк? Ничек салырга?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Цилиндрик формадагы чәй белән тулы кружканың төгәл итеп яртысын ничек бушатырга?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 үк температурадагы чишмә һәм кайнап суынган суның кайсысы тизрәк кайнап чыгар?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Стакандагы чәйләрнең кайсысы тизрәк суына: салкын сөт салып бераз көткәнеме, әллә бераз көтеп сөт өстәгәнеме?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Ни өчен?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Чәйне ни өчен ябык савытта пешерәләр?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0"/>
            <a:ext cx="259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t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 нче гейм</a:t>
            </a:r>
            <a:endParaRPr lang="ru-RU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07904" y="0"/>
            <a:ext cx="3240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“ Чәй эчкәндә”</a:t>
            </a:r>
            <a:endParaRPr kumimoji="0" lang="tt-RU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самовар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-1"/>
            <a:ext cx="2483768" cy="21010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48680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kern="10" dirty="0" err="1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 pitchFamily="18" charset="0"/>
                <a:cs typeface="Times New Roman" pitchFamily="18" charset="0"/>
              </a:rPr>
              <a:t>Җиңүчеләрне котлыйбыз</a:t>
            </a:r>
            <a:r>
              <a:rPr lang="ru-RU" sz="80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ru-RU" sz="8000" b="1" kern="10" dirty="0" smtClean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endParaRPr lang="ru-RU" sz="8000" b="1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  <p:sp>
        <p:nvSpPr>
          <p:cNvPr id="5" name="WordArt 9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1403648" y="3645024"/>
            <a:ext cx="6480720" cy="2808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Игътибарыгыз</a:t>
            </a:r>
            <a:endParaRPr lang="ru-RU" sz="3600" b="1" i="1" kern="1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tt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өчен бик зур</a:t>
            </a:r>
          </a:p>
          <a:p>
            <a:pPr algn="ctr"/>
            <a:r>
              <a:rPr lang="tt-RU" sz="3600" b="1" i="1" kern="1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рәхмәт!</a:t>
            </a:r>
            <a:endParaRPr lang="ru-RU" sz="3600" b="1" i="1" kern="1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FF33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95536" y="-82089"/>
            <a:ext cx="8496944" cy="7668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tt-RU" sz="24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1нче гейм.</a:t>
            </a: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 </a:t>
            </a:r>
            <a:endParaRPr kumimoji="0" lang="tt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SL_Times New Roman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tt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Лидерга чыгу.”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1 нче командага сораулар. Я кем җитез?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  <a:p>
            <a:pPr marL="342900" indent="-342900"/>
            <a:r>
              <a:rPr lang="ru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1. И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ң кечкенә ике урынлы натураль сан.	</a:t>
            </a:r>
          </a:p>
          <a:p>
            <a:pPr marL="342900" indent="-342900" algn="r"/>
            <a:r>
              <a:rPr lang="tt-RU" sz="2000" b="1" i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(10)</a:t>
            </a:r>
            <a:endParaRPr lang="ru-RU" sz="2000" b="1" i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2. Әйләнәнең ноктасы белән үзәген тоташтыручы кисемтә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(Радиус)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3. Өчпочмакның почмагын урталай бүлүче кисемтә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(Биссектриса)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4. Квадратик функция графигы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(Парабола)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5. Юнәлешле кисемтә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(Вектор)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6. Каршы ятучы катетның гипотенузага чагыштырмасы 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(Синус)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7. Миллиард язылышында ничә нуль бар?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(9)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8. Билгесез зурлык булган тигезлек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(Тигезләмә)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9. Ничә цифр беләсез?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(10)</a:t>
            </a:r>
          </a:p>
          <a:p>
            <a:pPr marL="342900" indent="-342900"/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10. Кыйммәтле ташлар авырлыгы үлчәү берәмлеге </a:t>
            </a:r>
            <a:endParaRPr lang="tt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r">
              <a:spcAft>
                <a:spcPts val="0"/>
              </a:spcAft>
            </a:pPr>
            <a:r>
              <a:rPr lang="ru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 Карат)</a:t>
            </a:r>
          </a:p>
          <a:p>
            <a:pPr marL="457200" lvl="0" indent="-457200">
              <a:spcAft>
                <a:spcPts val="1000"/>
              </a:spcAft>
            </a:pP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6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6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6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76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76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6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76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6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6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764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64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64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764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764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23528" y="-685090"/>
            <a:ext cx="828092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tt-RU" sz="20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  <a:p>
            <a:pPr marL="342900" lvl="0" indent="-342900">
              <a:spcAft>
                <a:spcPts val="0"/>
              </a:spcAft>
            </a:pPr>
            <a:r>
              <a:rPr lang="ru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11. 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Су астында йөзү 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аппараты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 (Акваланг</a:t>
            </a: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2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Иң җиңел газ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(Водород)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3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Исбатлауны таләп итүче җөмлә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(Теорема)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14. Барлык яклары тигез булган турыпочмаклык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(Квадрат)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5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Газ яки сыеклык агымы белән энергия күчү төре 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(Конвекция)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6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Тиз эрүчән металл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(Кургаш)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17. Чүмечне хәтерләтүче ике йолдызлык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(Зур Җидегән йолдыз, кечкенә Җидегән йолдыз)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8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Яклары 3,4, 5 кә тигез булган турыпочмаклы өчпочмакның тарихка кереп калган исеме? 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(Египет өчпочмагы)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19. </a:t>
            </a:r>
            <a:r>
              <a:rPr lang="tt-RU" sz="2000" b="1" i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Табышмак.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   Син аны тота барасың,  ул синнән кача бара </a:t>
            </a:r>
          </a:p>
          <a:p>
            <a:pPr marL="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(Акча)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20. “Физика” сүзен беренче тапкыр үзенең әсәрләрендә кулланган, безнең эрага кадәр IV гасырда яшәгән бөек акыл иясе, философ </a:t>
            </a:r>
          </a:p>
          <a:p>
            <a:pPr marL="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(Аристотель)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   </a:t>
            </a: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6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6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6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6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6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6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6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6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6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764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64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764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764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764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-98109"/>
            <a:ext cx="9144000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tt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 </a:t>
            </a:r>
            <a:r>
              <a:rPr lang="tt-RU" sz="2400" b="1" i="1" u="sng" dirty="0" smtClean="0">
                <a:solidFill>
                  <a:srgbClr val="FF0000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1нче гейм.</a:t>
            </a:r>
            <a:r>
              <a:rPr lang="tt-RU" sz="2400" b="1" i="1" dirty="0" smtClean="0">
                <a:solidFill>
                  <a:srgbClr val="FF0000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 </a:t>
            </a:r>
            <a:endParaRPr lang="tt-RU" sz="2000" b="1" dirty="0" smtClean="0">
              <a:solidFill>
                <a:srgbClr val="FF0000"/>
              </a:solidFill>
              <a:latin typeface="SL_Times New Roman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tt-RU" sz="2000" b="1" dirty="0" smtClean="0">
                <a:solidFill>
                  <a:srgbClr val="FF0000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“</a:t>
            </a:r>
            <a:r>
              <a:rPr lang="tt-RU" sz="2000" b="1" i="1" dirty="0" smtClean="0">
                <a:solidFill>
                  <a:srgbClr val="FF0000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Лидерга чыгу.”</a:t>
            </a:r>
            <a:r>
              <a:rPr lang="tt-RU" sz="2000" b="1" dirty="0" smtClean="0">
                <a:solidFill>
                  <a:srgbClr val="FF0000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 </a:t>
            </a:r>
            <a:r>
              <a:rPr lang="tt-RU" sz="2000" b="1" dirty="0" smtClean="0">
                <a:solidFill>
                  <a:srgbClr val="000099"/>
                </a:solidFill>
                <a:latin typeface="SL_Times New Roman"/>
                <a:ea typeface="Times New Roman" pitchFamily="18" charset="0"/>
                <a:cs typeface="Arial" pitchFamily="34" charset="0"/>
              </a:rPr>
              <a:t>2 нче командага сораулар. Я кем җитез?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L_Times New Roman"/>
              <a:cs typeface="Arial" pitchFamily="34" charset="0"/>
            </a:endParaRPr>
          </a:p>
          <a:p>
            <a:pPr marL="342900" lvl="0" indent="-342900">
              <a:spcAft>
                <a:spcPts val="0"/>
              </a:spcAft>
            </a:pPr>
            <a:r>
              <a:rPr lang="ru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1. И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ң зур өч урынлы натураль сан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(999)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2. Әйләнәнең теләсә кайсы ноктасын тоташтыручы кисемтә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(Хорда)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3. Өчпочмак түбәсен каршы ятучы як уртасы белән тоташтыручы кисемтә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(Медиана)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4. Кире  пропорциональлек графигы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(Гипербола)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5. Ике яктан чикләнгән туры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(Кисемтә)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6. Янда ятучы катетның гипотенузага чагыштырмасы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(Косинус)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7. Миллион язылышында ничә нуль бар?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(6)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8. Күппочмакның барлык яклары суммасы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(Периметр)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9. Иң кечкенә натураль сан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( 1 )</a:t>
            </a: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10. Ике потта ничә кг?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( 32 )</a:t>
            </a:r>
            <a:endParaRPr lang="ru-RU" sz="2000" b="1" dirty="0" smtClean="0">
              <a:solidFill>
                <a:srgbClr val="000099"/>
              </a:solidFill>
              <a:latin typeface="Times New Roman"/>
              <a:ea typeface="Calibri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6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6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6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6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867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867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-195566"/>
            <a:ext cx="8568952" cy="742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L_Times New Roman"/>
              <a:cs typeface="Arial" pitchFamily="34" charset="0"/>
            </a:endParaRPr>
          </a:p>
          <a:p>
            <a:pPr marL="457200" lvl="0" indent="-457200">
              <a:spcAft>
                <a:spcPts val="0"/>
              </a:spcAft>
              <a:buAutoNum type="arabicPeriod" startAt="11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Эчке янулы двигательне кабыза? 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(Стартер)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2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Иң начар җылы үткәргеч 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 Вакуум)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3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Исбатлау кирәк булмаган җөмлә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(Аксиома)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14. Барлык почмаклары туры булган ромб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(Квадрат)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15. Матдәнең сыек хәлдән каты хәлгә күчүе 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(Кристаллашу)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6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Нинди матдәне уч төбендә кайнатып була? 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(Эфир)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7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Иң якын йолдыз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(Кояш)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0"/>
              </a:spcAft>
              <a:buAutoNum type="arabicPeriod" startAt="18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Геометрия бүлекләре</a:t>
            </a:r>
          </a:p>
          <a:p>
            <a:pPr marL="457200" lvl="0" indent="-4572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(Планиметрия, стереометрия)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19. </a:t>
            </a:r>
            <a:r>
              <a:rPr lang="tt-RU" sz="2000" b="1" i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Табышмак.  </a:t>
            </a: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Аяксыз йөри,  кулсыз күрсәтә</a:t>
            </a:r>
          </a:p>
          <a:p>
            <a:pPr marL="342900" lvl="0" indent="-342900" algn="r">
              <a:spcAft>
                <a:spcPts val="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(Сәгать)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457200" lvl="0" indent="-457200">
              <a:spcAft>
                <a:spcPts val="1000"/>
              </a:spcAft>
              <a:buAutoNum type="arabicPeriod" startAt="20"/>
            </a:pPr>
            <a:r>
              <a:rPr lang="tt-RU" sz="2000" b="1" dirty="0" smtClean="0">
                <a:solidFill>
                  <a:srgbClr val="000099"/>
                </a:solidFill>
                <a:latin typeface="Times New Roman"/>
                <a:ea typeface="Calibri"/>
                <a:cs typeface="Times New Roman"/>
              </a:rPr>
              <a:t>Инглиз физигы һәм  математигы. Җисемнәрнең төп хәрәкәт законнарын һәм тартылу законын ачкан</a:t>
            </a:r>
          </a:p>
          <a:p>
            <a:pPr marL="457200" lvl="0" indent="-457200" algn="r">
              <a:spcAft>
                <a:spcPts val="1000"/>
              </a:spcAft>
            </a:pPr>
            <a:r>
              <a:rPr lang="tt-RU" sz="2000" b="1" i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(Ньютон)</a:t>
            </a:r>
            <a:endParaRPr lang="ru-RU" sz="2000" b="1" i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kumimoji="0" lang="tt-RU" sz="20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86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6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67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67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867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67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95536" y="764704"/>
            <a:ext cx="80648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tt-RU" sz="24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 нче гейм.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“</a:t>
            </a:r>
            <a:r>
              <a:rPr kumimoji="0" lang="tt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Син миңа, мин сиңа</a:t>
            </a:r>
            <a:r>
              <a:rPr kumimoji="0" lang="tt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”   </a:t>
            </a:r>
            <a:r>
              <a:rPr kumimoji="0" lang="tt-RU" sz="2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дип атала.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t-RU" sz="2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SL_Times New Roman"/>
                <a:ea typeface="Times New Roman" pitchFamily="18" charset="0"/>
                <a:cs typeface="Arial" pitchFamily="34" charset="0"/>
              </a:rPr>
              <a:t>    Командадагы һәр уенчы бер-берсенә чиратлашып үзләре әзерләгән сорауларны бирәләр. Исем белән әйтелгән уенчы үзе генә җавап бирсә 2 балл бирелә, команда белән киңәшеп җавап бирсә 1 балл гына бирелә, ә 1 балл сорау биргән командага языла. Җавап бирә алмасалар 2 балл сорау бирүче командага бирелә.</a:t>
            </a:r>
            <a:endParaRPr kumimoji="0" lang="tt-RU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SL_Times New Roman"/>
              <a:cs typeface="Arial" pitchFamily="34" charset="0"/>
            </a:endParaRPr>
          </a:p>
        </p:txBody>
      </p:sp>
      <p:pic>
        <p:nvPicPr>
          <p:cNvPr id="3" name="Рисунок 2" descr="iCAIFRDY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4077072"/>
            <a:ext cx="3816422" cy="2586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sl_gon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23726" y="4149081"/>
          <a:ext cx="4968554" cy="2520281"/>
        </p:xfrm>
        <a:graphic>
          <a:graphicData uri="http://schemas.openxmlformats.org/drawingml/2006/table">
            <a:tbl>
              <a:tblPr/>
              <a:tblGrid>
                <a:gridCol w="382019"/>
                <a:gridCol w="382019"/>
                <a:gridCol w="382019"/>
                <a:gridCol w="382019"/>
                <a:gridCol w="382019"/>
                <a:gridCol w="382019"/>
                <a:gridCol w="382019"/>
                <a:gridCol w="382019"/>
                <a:gridCol w="382019"/>
                <a:gridCol w="382019"/>
                <a:gridCol w="382788"/>
                <a:gridCol w="382788"/>
                <a:gridCol w="382788"/>
              </a:tblGrid>
              <a:tr h="41667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1.</a:t>
                      </a:r>
                      <a:endParaRPr lang="ru-RU" sz="180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ln>
                          <a:solidFill>
                            <a:srgbClr val="000099"/>
                          </a:solidFill>
                        </a:ln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6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2.</a:t>
                      </a:r>
                      <a:endParaRPr lang="ru-RU" sz="180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ln>
                          <a:solidFill>
                            <a:srgbClr val="000099"/>
                          </a:solidFill>
                        </a:ln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3.</a:t>
                      </a:r>
                      <a:endParaRPr lang="ru-RU" sz="180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ln>
                          <a:solidFill>
                            <a:srgbClr val="000099"/>
                          </a:solidFill>
                        </a:ln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 dirty="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 </a:t>
                      </a:r>
                      <a:endParaRPr lang="ru-RU" sz="1800" dirty="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67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4.</a:t>
                      </a:r>
                      <a:endParaRPr lang="ru-RU" sz="180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ln>
                          <a:solidFill>
                            <a:srgbClr val="000099"/>
                          </a:solidFill>
                        </a:ln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691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5.</a:t>
                      </a:r>
                      <a:endParaRPr lang="ru-RU" sz="180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ln>
                          <a:solidFill>
                            <a:srgbClr val="000099"/>
                          </a:solidFill>
                        </a:ln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t-RU" sz="2000" dirty="0">
                          <a:solidFill>
                            <a:srgbClr val="000099"/>
                          </a:solidFill>
                          <a:latin typeface="SL_Times New Roman"/>
                          <a:ea typeface="Times New Roman"/>
                        </a:rPr>
                        <a:t>6.</a:t>
                      </a:r>
                      <a:endParaRPr lang="ru-RU" sz="1800" dirty="0">
                        <a:solidFill>
                          <a:srgbClr val="00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t-RU" sz="2000" dirty="0">
                        <a:ln>
                          <a:solidFill>
                            <a:srgbClr val="000099"/>
                          </a:solidFill>
                        </a:ln>
                        <a:solidFill>
                          <a:srgbClr val="000099"/>
                        </a:solidFill>
                        <a:latin typeface="SL_Times New Roman"/>
                        <a:ea typeface="Times New Roman"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83568" y="352981"/>
            <a:ext cx="8460432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tt-RU" sz="2400" b="1" dirty="0" smtClean="0">
                <a:solidFill>
                  <a:srgbClr val="FF0000"/>
                </a:solidFill>
              </a:rPr>
              <a:t>3 </a:t>
            </a:r>
            <a:r>
              <a:rPr lang="tt-RU" sz="2400" b="1" i="1" u="sng" dirty="0" smtClean="0">
                <a:solidFill>
                  <a:srgbClr val="FF0000"/>
                </a:solidFill>
              </a:rPr>
              <a:t>нче гейм</a:t>
            </a:r>
            <a:r>
              <a:rPr lang="tt-RU" sz="2400" b="1" dirty="0" smtClean="0">
                <a:solidFill>
                  <a:srgbClr val="FF0000"/>
                </a:solidFill>
              </a:rPr>
              <a:t>.    “</a:t>
            </a:r>
            <a:r>
              <a:rPr lang="tt-RU" sz="2400" b="1" i="1" dirty="0" smtClean="0">
                <a:solidFill>
                  <a:srgbClr val="FF0000"/>
                </a:solidFill>
              </a:rPr>
              <a:t>Алга-алга</a:t>
            </a:r>
            <a:r>
              <a:rPr lang="tt-RU" sz="2400" b="1" dirty="0" smtClean="0">
                <a:solidFill>
                  <a:srgbClr val="FF0000"/>
                </a:solidFill>
              </a:rPr>
              <a:t>”   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tt-RU" sz="2400" dirty="0" smtClean="0">
                <a:solidFill>
                  <a:srgbClr val="7030A0"/>
                </a:solidFill>
              </a:rPr>
              <a:t>Кроссворд чишү.     Я кем җитез!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SL_Times New Roman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Парның сыеклыкка күчү күренеше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Матдәнең каты халәте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tt-RU" sz="2000" b="1" dirty="0" smtClean="0">
                <a:solidFill>
                  <a:srgbClr val="00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Терек булмаган табигать турындагы</a:t>
            </a: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фән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Суны яки ашамлыкларны әйләнә-тирә белән җылылык  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алмашудан саклый торган савыт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Җылылык алу өчен яндырыла торган, составында углерод булган  матдәләр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tt-RU" sz="2000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Энергия үлчәү берәмлеге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tt-RU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Сорауларга дөрес җавап бирсәгез, вертикаль баганадан беренче дүрт тактлы </a:t>
            </a:r>
            <a:r>
              <a:rPr kumimoji="0" lang="tt-RU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двигательне </a:t>
            </a:r>
            <a:r>
              <a:rPr kumimoji="0" lang="tt-RU" b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уйлап табучы кеше исемен укырсыз. 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737</TotalTime>
  <Words>1239</Words>
  <Application>Microsoft Office PowerPoint</Application>
  <PresentationFormat>Экран (4:3)</PresentationFormat>
  <Paragraphs>254</Paragraphs>
  <Slides>29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1" baseType="lpstr">
      <vt:lpstr>Поток</vt:lpstr>
      <vt:lpstr>1_Поток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Гульшат</dc:creator>
  <cp:lastModifiedBy>SAMSUNG</cp:lastModifiedBy>
  <cp:revision>39</cp:revision>
  <dcterms:created xsi:type="dcterms:W3CDTF">2011-01-18T16:01:03Z</dcterms:created>
  <dcterms:modified xsi:type="dcterms:W3CDTF">2014-03-13T10:33:54Z</dcterms:modified>
</cp:coreProperties>
</file>